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2"/>
  </p:notesMasterIdLst>
  <p:sldIdLst>
    <p:sldId id="260" r:id="rId2"/>
    <p:sldId id="261" r:id="rId3"/>
    <p:sldId id="262" r:id="rId4"/>
    <p:sldId id="265" r:id="rId5"/>
    <p:sldId id="338" r:id="rId6"/>
    <p:sldId id="342" r:id="rId7"/>
    <p:sldId id="346" r:id="rId8"/>
    <p:sldId id="267" r:id="rId9"/>
    <p:sldId id="268" r:id="rId10"/>
    <p:sldId id="269" r:id="rId11"/>
    <p:sldId id="270" r:id="rId12"/>
    <p:sldId id="271" r:id="rId13"/>
    <p:sldId id="272" r:id="rId14"/>
    <p:sldId id="341" r:id="rId15"/>
    <p:sldId id="274" r:id="rId16"/>
    <p:sldId id="275" r:id="rId17"/>
    <p:sldId id="34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44" r:id="rId28"/>
    <p:sldId id="266" r:id="rId29"/>
    <p:sldId id="347" r:id="rId30"/>
    <p:sldId id="339" r:id="rId31"/>
    <p:sldId id="340" r:id="rId32"/>
    <p:sldId id="336" r:id="rId33"/>
    <p:sldId id="348" r:id="rId34"/>
    <p:sldId id="337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9" r:id="rId55"/>
    <p:sldId id="310" r:id="rId56"/>
    <p:sldId id="314" r:id="rId57"/>
    <p:sldId id="315" r:id="rId58"/>
    <p:sldId id="316" r:id="rId59"/>
    <p:sldId id="319" r:id="rId60"/>
    <p:sldId id="320" r:id="rId61"/>
    <p:sldId id="321" r:id="rId62"/>
    <p:sldId id="322" r:id="rId63"/>
    <p:sldId id="326" r:id="rId64"/>
    <p:sldId id="328" r:id="rId65"/>
    <p:sldId id="329" r:id="rId66"/>
    <p:sldId id="331" r:id="rId67"/>
    <p:sldId id="332" r:id="rId68"/>
    <p:sldId id="333" r:id="rId69"/>
    <p:sldId id="334" r:id="rId70"/>
    <p:sldId id="349" r:id="rId7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. Beck" initials="DAB" lastIdx="1" clrIdx="0"/>
  <p:cmAuthor id="2" name="David A. Beck" initials="DAB [2]" lastIdx="1" clrIdx="1"/>
  <p:cmAuthor id="3" name="David A. Beck" initials="DAB [2] [2]" lastIdx="1" clrIdx="2"/>
  <p:cmAuthor id="4" name="David A. Beck" initials="DAB [3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8" autoAdjust="0"/>
    <p:restoredTop sz="84288"/>
  </p:normalViewPr>
  <p:slideViewPr>
    <p:cSldViewPr snapToGrid="0" snapToObjects="1">
      <p:cViewPr varScale="1">
        <p:scale>
          <a:sx n="69" d="100"/>
          <a:sy n="69" d="100"/>
        </p:scale>
        <p:origin x="20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62E20-B1AA-3442-B8F1-F4A56998389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E4C1-AC8F-D74E-8D15-CAC414F5A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7C15E22-E647-ED40-B5B3-B9B4E353C89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3492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9732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9455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12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83077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7742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85886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63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0006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04067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5627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E4FF86-447F-154A-B7D4-4A4E2E9A3D65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85197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8432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2445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2203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0400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5949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28023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A52BF6-18ED-3746-B9B7-B759BCE86ED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4204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A52BF6-18ED-3746-B9B7-B759BCE86ED9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2254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A52BF6-18ED-3746-B9B7-B759BCE86ED9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93566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A52BF6-18ED-3746-B9B7-B759BCE86ED9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6134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A52BF6-18ED-3746-B9B7-B759BCE86ED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5451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A52BF6-18ED-3746-B9B7-B759BCE86ED9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5318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4427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50108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3648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867116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3248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6952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64308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154414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4984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A52BF6-18ED-3746-B9B7-B759BCE86ED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3831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870CEBC-3FC6-FD4F-9332-5F45C1205D78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58194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6962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398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11435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520453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7136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785690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0365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996195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856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81471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983C0FA-E0E7-7546-9B91-B19C96915B4A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9579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983C0FA-E0E7-7546-9B91-B19C96915B4A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77343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BAFE84-FB4B-0441-9D43-3D6344F8F9C4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18353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D9559C-BF20-D74B-BC86-53FC559EFA11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86871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872E825-FD75-804E-9092-5625A65142EF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98938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1432250-EF0F-2E40-AF12-9E262E57BA5E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99206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48FE69B-C6B0-5C42-87A7-EA50B1827F48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422957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8D5808-1CE5-8D4A-B887-327B89A78488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47366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BAAEC2D-5622-B848-BD5D-F655C461EAC7}" type="slidenum">
              <a:rPr lang="en-US" altLang="en-US" sz="1200"/>
              <a:pPr eaLnBrk="1" hangingPunct="1"/>
              <a:t>62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3350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B4C471-19D7-7449-B9C4-0E8602501B58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004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47137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23908C-E3FF-CE4F-994E-E278EB3FBFC4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74314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23908C-E3FF-CE4F-994E-E278EB3FBFC4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29884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23908C-E3FF-CE4F-994E-E278EB3FBFC4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00666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23908C-E3FF-CE4F-994E-E278EB3FBFC4}" type="slidenum">
              <a:rPr lang="en-US" altLang="en-US" sz="1200"/>
              <a:pPr eaLnBrk="1" hangingPunct="1"/>
              <a:t>67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94632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23908C-E3FF-CE4F-994E-E278EB3FBFC4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11257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23908C-E3FF-CE4F-994E-E278EB3FBFC4}" type="slidenum">
              <a:rPr lang="en-US" altLang="en-US" sz="1200"/>
              <a:pPr eaLnBrk="1" hangingPunct="1"/>
              <a:t>69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638730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323908C-E3FF-CE4F-994E-E278EB3FBFC4}" type="slidenum">
              <a:rPr lang="en-US" altLang="en-US" sz="1200"/>
              <a:pPr eaLnBrk="1" hangingPunct="1"/>
              <a:t>70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187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7702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343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E2B094-290D-C441-B8D4-8EE05266391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749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37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60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99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8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50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30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26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0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8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4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46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6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5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74638"/>
            <a:ext cx="9652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48650" y="274638"/>
            <a:ext cx="876300" cy="96728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8600" y="1300554"/>
            <a:ext cx="8705850" cy="107950"/>
          </a:xfrm>
          <a:prstGeom prst="rect">
            <a:avLst/>
          </a:prstGeom>
          <a:gradFill flip="none" rotWithShape="1">
            <a:gsLst>
              <a:gs pos="0">
                <a:srgbClr val="599BD1"/>
              </a:gs>
              <a:gs pos="100000">
                <a:srgbClr val="9BBB59"/>
              </a:gs>
              <a:gs pos="50000">
                <a:srgbClr val="E58B43"/>
              </a:gs>
              <a:gs pos="60000">
                <a:srgbClr val="FFC82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lint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hyperlink" Target="http://citeseerx.ist.psu.edu/viewdoc/summary?doi=10.1.1.56.184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.readthedocs.io/en/stabl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00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gle.github.io/styleguide/pyguide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o57K7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008/#id46" TargetMode="External"/><Relationship Id="rId7" Type="http://schemas.openxmlformats.org/officeDocument/2006/relationships/image" Target="../media/image38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dillinger.io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257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if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umpy/numpy/blob/master/numpy/__init__.py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ikit-learn/scikit-learn/blob/master/sklearn/cluster/dbscan_.py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Elements of Programming Style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 bwMode="auto">
          <a:xfrm>
            <a:off x="3962400" y="1862253"/>
            <a:ext cx="4724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ea typeface="ＭＳ Ｐゴシック" charset="-128"/>
              </a:rPr>
              <a:t>1974</a:t>
            </a:r>
          </a:p>
          <a:p>
            <a:r>
              <a:rPr lang="en-US" altLang="en-US" sz="2800">
                <a:ea typeface="ＭＳ Ｐゴシック" charset="-128"/>
              </a:rPr>
              <a:t>Doesn’t describe how to write programs</a:t>
            </a:r>
          </a:p>
          <a:p>
            <a:r>
              <a:rPr lang="en-US" altLang="en-US" sz="2800">
                <a:ea typeface="ＭＳ Ｐゴシック" charset="-128"/>
              </a:rPr>
              <a:t>Describes how to write efficient programs that can be read by computers </a:t>
            </a:r>
            <a:r>
              <a:rPr lang="en-US" altLang="en-US" sz="2800" u="sng">
                <a:ea typeface="ＭＳ Ｐゴシック" charset="-128"/>
              </a:rPr>
              <a:t>and people</a:t>
            </a:r>
          </a:p>
          <a:p>
            <a:r>
              <a:rPr lang="en-US" altLang="en-US" sz="2800">
                <a:ea typeface="ＭＳ Ｐゴシック" charset="-128"/>
              </a:rPr>
              <a:t>Why is it important that people can read your code?</a:t>
            </a:r>
          </a:p>
        </p:txBody>
      </p:sp>
      <p:pic>
        <p:nvPicPr>
          <p:cNvPr id="1946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2253"/>
            <a:ext cx="2806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Indentation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4648200"/>
            <a:ext cx="5562600" cy="55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25" y="2441408"/>
            <a:ext cx="4660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Indentation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57400"/>
            <a:ext cx="38862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3201737"/>
            <a:ext cx="83185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Indentation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25" y="2057400"/>
            <a:ext cx="3111500" cy="223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1021" y="4877879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Equivalent, no specific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348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Maximum line length?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Coding lines? Keep it to 79 characters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Most editors can show you the line position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E.g. vim, Sublime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Comments &amp; doc strings?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72 characters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Why? My monitor is big!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Open two files side by side? History?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Some teams choose to use a different max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Python core library is 79/72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34671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8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Line spacing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Two blank lines around top-level functions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Two blank lines around classes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One blank line between functions in a class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blank line between logical groups in a function </a:t>
            </a:r>
            <a:r>
              <a:rPr lang="en-US" altLang="en-US" i="1" dirty="0">
                <a:ea typeface="ＭＳ Ｐゴシック" charset="-128"/>
              </a:rPr>
              <a:t>(sparingly)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Extra blank lines between groups of groups of related functions </a:t>
            </a:r>
            <a:r>
              <a:rPr lang="en-US" altLang="en-US" i="1" dirty="0">
                <a:ea typeface="ＭＳ Ｐゴシック" charset="-128"/>
              </a:rPr>
              <a:t>(why are they in the same file?)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7440F-E16B-4BCF-83E5-7422DE811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39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Line spacing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Two blank lines around top-level functions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Two blank lines around classes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One blank line between functions in a class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One blank line between logical groups in a function </a:t>
            </a:r>
            <a:r>
              <a:rPr lang="en-US" altLang="en-US" i="1" dirty="0">
                <a:ea typeface="ＭＳ Ｐゴシック" charset="-128"/>
              </a:rPr>
              <a:t>(sparingly)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Extra blank lines between groups of groups of related functions </a:t>
            </a:r>
            <a:r>
              <a:rPr lang="en-US" altLang="en-US" i="1" dirty="0">
                <a:ea typeface="ＭＳ Ｐゴシック" charset="-128"/>
              </a:rPr>
              <a:t>(why are they in the same file?)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13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Imports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Imports go at the top of a file after any comments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Imports for separate libraries go on separate lines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3657600"/>
            <a:ext cx="2362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Imports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Imports go at the top of a file after any comments 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Imports for separate libraries go on separate lines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3657600"/>
            <a:ext cx="2362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Imports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Imports should be grouped with a blank line separating each group in the following order: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Standard library imports</a:t>
            </a:r>
          </a:p>
          <a:p>
            <a:pPr lvl="3"/>
            <a:r>
              <a:rPr lang="en-US" altLang="en-US" dirty="0" err="1">
                <a:ea typeface="ＭＳ Ｐゴシック" charset="-128"/>
              </a:rPr>
              <a:t>os</a:t>
            </a:r>
            <a:r>
              <a:rPr lang="en-US" altLang="en-US" dirty="0">
                <a:ea typeface="ＭＳ Ｐゴシック" charset="-128"/>
              </a:rPr>
              <a:t>, sys, </a:t>
            </a:r>
            <a:r>
              <a:rPr lang="is-IS" altLang="en-US" dirty="0">
                <a:ea typeface="ＭＳ Ｐゴシック" charset="-128"/>
              </a:rPr>
              <a:t>…</a:t>
            </a:r>
          </a:p>
          <a:p>
            <a:pPr lvl="2"/>
            <a:r>
              <a:rPr lang="is-IS" altLang="en-US" dirty="0">
                <a:ea typeface="ＭＳ Ｐゴシック" charset="-128"/>
              </a:rPr>
              <a:t>Related third party imports</a:t>
            </a:r>
          </a:p>
          <a:p>
            <a:pPr lvl="3"/>
            <a:r>
              <a:rPr lang="en-US" altLang="en-US" dirty="0">
                <a:ea typeface="ＭＳ Ｐゴシック" charset="-128"/>
              </a:rPr>
              <a:t>m</a:t>
            </a:r>
            <a:r>
              <a:rPr lang="is-IS" altLang="en-US" dirty="0">
                <a:ea typeface="ＭＳ Ｐゴシック" charset="-128"/>
              </a:rPr>
              <a:t>atplotlib, seaborn, numpy, etc...</a:t>
            </a:r>
          </a:p>
          <a:p>
            <a:pPr lvl="2"/>
            <a:r>
              <a:rPr lang="is-IS" altLang="en-US" dirty="0">
                <a:ea typeface="ＭＳ Ｐゴシック" charset="-128"/>
              </a:rPr>
              <a:t>Local application / library specific imports</a:t>
            </a:r>
          </a:p>
          <a:p>
            <a:pPr lvl="3"/>
            <a:r>
              <a:rPr lang="is-IS" altLang="en-US" dirty="0">
                <a:ea typeface="ＭＳ Ｐゴシック" charset="-128"/>
              </a:rPr>
              <a:t>knn_utils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24" y="5415153"/>
            <a:ext cx="5048501" cy="10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5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Imports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Avoid wildcard imports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Be explicit about namespaces when necessary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3114675"/>
            <a:ext cx="57277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Programming Style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Why is it important that people can read your code? (SURF)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Sustainable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New version of Python (4.X)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Understandable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Is it doing what you claim?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Reusable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Can it be incorporated into a larger project?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Fixable</a:t>
            </a:r>
          </a:p>
        </p:txBody>
      </p:sp>
    </p:spTree>
    <p:extLst>
      <p:ext uri="{BB962C8B-B14F-4D97-AF65-F5344CB8AC3E}">
        <p14:creationId xmlns:p14="http://schemas.microsoft.com/office/powerpoint/2010/main" val="131833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Quotes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When should I use single?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When should I use double?</a:t>
            </a:r>
          </a:p>
        </p:txBody>
      </p:sp>
    </p:spTree>
    <p:extLst>
      <p:ext uri="{BB962C8B-B14F-4D97-AF65-F5344CB8AC3E}">
        <p14:creationId xmlns:p14="http://schemas.microsoft.com/office/powerpoint/2010/main" val="210808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Quotes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PEP8 has no recommendation about single vs. double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Except for triple quotes strings, use double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Multiline strings, </a:t>
            </a:r>
            <a:r>
              <a:rPr lang="en-US" altLang="en-US" dirty="0" err="1">
                <a:ea typeface="ＭＳ Ｐゴシック" charset="-128"/>
              </a:rPr>
              <a:t>docstrings</a:t>
            </a:r>
            <a:r>
              <a:rPr lang="en-US" altLang="en-US" dirty="0">
                <a:ea typeface="ＭＳ Ｐゴシック" charset="-128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29114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Whitespace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No trailing spaces at end of a line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Do not pad ( [ { with spaces, e.g.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Do not pad before : ; ,    , e.g.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3155950"/>
            <a:ext cx="4076700" cy="54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237" y="4648200"/>
            <a:ext cx="5207000" cy="57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55626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else is wrong with the above?</a:t>
            </a:r>
          </a:p>
        </p:txBody>
      </p:sp>
    </p:spTree>
    <p:extLst>
      <p:ext uri="{BB962C8B-B14F-4D97-AF65-F5344CB8AC3E}">
        <p14:creationId xmlns:p14="http://schemas.microsoft.com/office/powerpoint/2010/main" val="29390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Whitespace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Always surround =, +=, -=, </a:t>
            </a:r>
            <a:r>
              <a:rPr lang="en-US" dirty="0"/>
              <a:t>== , &lt; , &gt; , != , &lt;&gt; , &lt;= , &gt;= , in , not in , is , is not, and, or, not with a single space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5742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Having fun yet?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26418"/>
            <a:ext cx="28448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88038"/>
            <a:ext cx="330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Whitespace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Never surround = with a space as a function parameter argument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557426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Really having fun yet?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25" y="3429000"/>
            <a:ext cx="48895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Compound statements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2235200"/>
            <a:ext cx="60071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Remember this mess?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2544"/>
            <a:ext cx="9144000" cy="39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8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Tools for style checking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5142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Tools for checking the style adherence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Simplest is </a:t>
            </a:r>
            <a:r>
              <a:rPr lang="en-US" altLang="en-US" dirty="0" err="1">
                <a:latin typeface="Courier"/>
                <a:ea typeface="ＭＳ Ｐゴシック" charset="-128"/>
              </a:rPr>
              <a:t>pycodestyle</a:t>
            </a:r>
            <a:endParaRPr lang="en-US" altLang="en-US" dirty="0">
              <a:latin typeface="Courier"/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Formerly known as </a:t>
            </a:r>
            <a:r>
              <a:rPr lang="en-US" altLang="en-US" dirty="0">
                <a:latin typeface="Courier"/>
                <a:ea typeface="ＭＳ Ｐゴシック" charset="-128"/>
              </a:rPr>
              <a:t>pep8</a:t>
            </a:r>
            <a:endParaRPr lang="en-US" altLang="en-US" dirty="0">
              <a:latin typeface="+mj-lt"/>
              <a:ea typeface="ＭＳ Ｐゴシック" charset="-128"/>
            </a:endParaRPr>
          </a:p>
          <a:p>
            <a:pPr marL="914400" lvl="2" indent="0">
              <a:buNone/>
            </a:pP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conda</a:t>
            </a:r>
            <a:r>
              <a:rPr lang="en-US" sz="2600" dirty="0">
                <a:latin typeface="Courier New" charset="0"/>
                <a:ea typeface="Courier New" charset="0"/>
                <a:cs typeface="Courier New" charset="0"/>
              </a:rPr>
              <a:t> install </a:t>
            </a:r>
            <a:r>
              <a:rPr lang="en-US" sz="2600" dirty="0" err="1">
                <a:latin typeface="Courier New" charset="0"/>
                <a:ea typeface="Courier New" charset="0"/>
                <a:cs typeface="Courier New" charset="0"/>
              </a:rPr>
              <a:t>pycodestyle</a:t>
            </a:r>
            <a:endParaRPr lang="en-US" sz="2600" dirty="0">
              <a:latin typeface="Courier New" charset="0"/>
              <a:ea typeface="Courier New" charset="0"/>
              <a:cs typeface="Courier New" charset="0"/>
            </a:endParaRPr>
          </a:p>
          <a:p>
            <a:pPr marL="914400" lvl="2" indent="0">
              <a:buNone/>
            </a:pPr>
            <a:endParaRPr lang="en-US" sz="2600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Also see </a:t>
            </a:r>
            <a:r>
              <a:rPr lang="en-US" altLang="en-US" dirty="0">
                <a:latin typeface="Courier"/>
                <a:ea typeface="Calibri" charset="0"/>
                <a:cs typeface="Calibri" charset="0"/>
              </a:rPr>
              <a:t>flake8</a:t>
            </a:r>
          </a:p>
          <a:p>
            <a:pPr lvl="2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As above with additional code checks, e.g. are imports made or variables defined that aren’t used </a:t>
            </a:r>
          </a:p>
          <a:p>
            <a:pPr marL="914400" lvl="2" indent="0">
              <a:buNone/>
            </a:pPr>
            <a:r>
              <a:rPr lang="en-US" altLang="en-US" sz="2600" dirty="0" err="1">
                <a:latin typeface="Courier New" charset="0"/>
                <a:ea typeface="Courier New" charset="0"/>
                <a:cs typeface="Courier New" charset="0"/>
              </a:rPr>
              <a:t>conda</a:t>
            </a:r>
            <a:r>
              <a:rPr lang="en-US" altLang="en-US" sz="2600" dirty="0">
                <a:latin typeface="Courier New" charset="0"/>
                <a:ea typeface="Courier New" charset="0"/>
                <a:cs typeface="Courier New" charset="0"/>
              </a:rPr>
              <a:t> install flake8</a:t>
            </a:r>
          </a:p>
          <a:p>
            <a:pPr lvl="2"/>
            <a:r>
              <a:rPr lang="en-US" altLang="en-US" sz="2600" dirty="0">
                <a:latin typeface="+mj-lt"/>
                <a:ea typeface="Courier New" charset="0"/>
                <a:cs typeface="Courier New" charset="0"/>
              </a:rPr>
              <a:t>Is basically a wrapper to</a:t>
            </a:r>
            <a:r>
              <a:rPr lang="en-US" altLang="en-US" sz="2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en-US" sz="2600" dirty="0" err="1">
                <a:latin typeface="Courier New" charset="0"/>
                <a:ea typeface="Courier New" charset="0"/>
                <a:cs typeface="Courier New" charset="0"/>
              </a:rPr>
              <a:t>pycodestyle</a:t>
            </a:r>
            <a:endParaRPr lang="en-US" altLang="en-US" sz="26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2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Another tool and the one to use for HW4</a:t>
            </a:r>
            <a:endParaRPr lang="is-IS" altLang="en-US" dirty="0">
              <a:ea typeface="ＭＳ Ｐゴシック" charset="-128"/>
            </a:endParaRPr>
          </a:p>
          <a:p>
            <a:pPr lvl="1"/>
            <a:r>
              <a:rPr lang="is-IS" altLang="en-US" i="1" dirty="0">
                <a:ea typeface="ＭＳ Ｐゴシック" charset="-128"/>
              </a:rPr>
              <a:t>pylint </a:t>
            </a:r>
            <a:r>
              <a:rPr lang="is-IS" altLang="en-US" dirty="0">
                <a:ea typeface="ＭＳ Ｐゴシック" charset="-128"/>
              </a:rPr>
              <a:t>( </a:t>
            </a:r>
            <a:r>
              <a:rPr lang="en-US" altLang="en-US" dirty="0">
                <a:ea typeface="ＭＳ Ｐゴシック" charset="-128"/>
                <a:hlinkClick r:id="rId3"/>
              </a:rPr>
              <a:t>http://www.pylint.org</a:t>
            </a:r>
            <a:r>
              <a:rPr lang="en-US" altLang="en-US" dirty="0">
                <a:ea typeface="ＭＳ Ｐゴシック" charset="-128"/>
              </a:rPr>
              <a:t> )</a:t>
            </a:r>
            <a:endParaRPr lang="is-I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Extends from a tool called </a:t>
            </a:r>
            <a:r>
              <a:rPr lang="en-US" altLang="en-US" i="1" dirty="0">
                <a:ea typeface="ＭＳ Ｐゴシック" charset="-128"/>
              </a:rPr>
              <a:t>lint</a:t>
            </a:r>
            <a:r>
              <a:rPr lang="en-US" altLang="en-US" dirty="0">
                <a:ea typeface="ＭＳ Ｐゴシック" charset="-128"/>
              </a:rPr>
              <a:t> introduced for C from Bell Labs in 1976</a:t>
            </a:r>
          </a:p>
          <a:p>
            <a:pPr marL="914400" lvl="2" indent="0">
              <a:buNone/>
            </a:pPr>
            <a:r>
              <a:rPr lang="en-US" altLang="en-US" sz="2000" dirty="0">
                <a:ea typeface="ＭＳ Ｐゴシック" charset="-128"/>
                <a:hlinkClick r:id="rId4"/>
              </a:rPr>
              <a:t>http://citeseerx.ist.psu.edu/viewdoc/summary?doi=10.1.1.56.1841</a:t>
            </a:r>
            <a:endParaRPr lang="en-US" altLang="en-US" sz="2000" dirty="0">
              <a:ea typeface="ＭＳ Ｐゴシック" charset="-128"/>
            </a:endParaRPr>
          </a:p>
          <a:p>
            <a:pPr marL="914400" lvl="2" indent="0">
              <a:buNone/>
            </a:pPr>
            <a:endParaRPr lang="en-US" altLang="en-US" sz="1200" dirty="0">
              <a:latin typeface="Courier"/>
              <a:ea typeface="ＭＳ Ｐゴシック" charset="-128"/>
            </a:endParaRPr>
          </a:p>
          <a:p>
            <a:pPr marL="914400" lvl="2" indent="0">
              <a:buNone/>
            </a:pPr>
            <a:r>
              <a:rPr lang="en-US" altLang="en-US" dirty="0" err="1">
                <a:latin typeface="Courier"/>
                <a:ea typeface="ＭＳ Ｐゴシック" charset="-128"/>
              </a:rPr>
              <a:t>conda</a:t>
            </a:r>
            <a:r>
              <a:rPr lang="en-US" altLang="en-US" dirty="0">
                <a:latin typeface="Courier"/>
                <a:ea typeface="ＭＳ Ｐゴシック" charset="-128"/>
              </a:rPr>
              <a:t> install </a:t>
            </a:r>
            <a:r>
              <a:rPr lang="en-US" altLang="en-US" dirty="0" err="1">
                <a:latin typeface="Courier"/>
                <a:ea typeface="ＭＳ Ｐゴシック" charset="-128"/>
              </a:rPr>
              <a:t>pylint</a:t>
            </a:r>
            <a:endParaRPr lang="en-US" altLang="en-US" dirty="0">
              <a:latin typeface="Courier"/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Checking yourself out in the mirror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582760"/>
            <a:ext cx="5905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23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An additional tool I’m kind of meh on for learners</a:t>
            </a:r>
            <a:endParaRPr lang="is-IS" altLang="en-US" dirty="0">
              <a:ea typeface="ＭＳ Ｐゴシック" charset="-128"/>
            </a:endParaRPr>
          </a:p>
          <a:p>
            <a:pPr lvl="1"/>
            <a:r>
              <a:rPr lang="is-IS" altLang="en-US" i="1" dirty="0">
                <a:ea typeface="ＭＳ Ｐゴシック" charset="-128"/>
              </a:rPr>
              <a:t>black </a:t>
            </a:r>
            <a:r>
              <a:rPr lang="is-IS" altLang="en-US" dirty="0">
                <a:ea typeface="ＭＳ Ｐゴシック" charset="-128"/>
              </a:rPr>
              <a:t>( </a:t>
            </a:r>
            <a:r>
              <a:rPr lang="is-IS" altLang="en-US" dirty="0">
                <a:ea typeface="ＭＳ Ｐゴシック" charset="-128"/>
                <a:hlinkClick r:id="rId3"/>
              </a:rPr>
              <a:t>https://black.readthedocs.io/en/stable/</a:t>
            </a:r>
            <a:r>
              <a:rPr lang="is-IS" altLang="en-US" dirty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)</a:t>
            </a:r>
            <a:endParaRPr lang="is-I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Black is a “pretty printer” or “formatter”</a:t>
            </a:r>
          </a:p>
          <a:p>
            <a:pPr marL="914400" lvl="2" indent="0">
              <a:buNone/>
            </a:pPr>
            <a:endParaRPr lang="en-US" altLang="en-US" sz="1200" dirty="0">
              <a:latin typeface="Courier"/>
              <a:ea typeface="ＭＳ Ｐゴシック" charset="-128"/>
            </a:endParaRPr>
          </a:p>
          <a:p>
            <a:pPr marL="914400" lvl="2" indent="0">
              <a:buNone/>
            </a:pPr>
            <a:r>
              <a:rPr lang="en-US" altLang="en-US" dirty="0" err="1">
                <a:latin typeface="Courier"/>
                <a:ea typeface="ＭＳ Ｐゴシック" charset="-128"/>
              </a:rPr>
              <a:t>conda</a:t>
            </a:r>
            <a:r>
              <a:rPr lang="en-US" altLang="en-US" dirty="0">
                <a:latin typeface="Courier"/>
                <a:ea typeface="ＭＳ Ｐゴシック" charset="-128"/>
              </a:rPr>
              <a:t> install black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Checking yourself out in the mirror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9DBE3-35F4-DF5C-D17E-DCFF6DDED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" y="4326903"/>
            <a:ext cx="5723696" cy="2377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944A5-1BFD-2048-0515-B11AAC769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166" y="4047620"/>
            <a:ext cx="4996834" cy="2810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A222A-5776-AD62-4184-CD20E0A593B8}"/>
              </a:ext>
            </a:extLst>
          </p:cNvPr>
          <p:cNvSpPr txBox="1"/>
          <p:nvPr/>
        </p:nvSpPr>
        <p:spPr>
          <a:xfrm>
            <a:off x="-27283" y="3983137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DFA48-7DB7-A4B9-6920-BE5766D26A27}"/>
              </a:ext>
            </a:extLst>
          </p:cNvPr>
          <p:cNvSpPr txBox="1"/>
          <p:nvPr/>
        </p:nvSpPr>
        <p:spPr>
          <a:xfrm>
            <a:off x="8471636" y="3678288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6090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Style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It doesn’t change how the code works</a:t>
            </a:r>
          </a:p>
          <a:p>
            <a:r>
              <a:rPr lang="en-US" altLang="en-US" dirty="0">
                <a:ea typeface="ＭＳ Ｐゴシック" charset="-128"/>
              </a:rPr>
              <a:t>It makes the code a lot more approachable for the next person</a:t>
            </a: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59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How to use them?  Replace </a:t>
            </a:r>
            <a:r>
              <a:rPr lang="en-US" altLang="en-US" sz="2400" dirty="0" err="1">
                <a:latin typeface="Courier"/>
                <a:ea typeface="ＭＳ Ｐゴシック" charset="-128"/>
              </a:rPr>
              <a:t>pylint</a:t>
            </a:r>
            <a:r>
              <a:rPr lang="en-US" altLang="en-US" dirty="0">
                <a:ea typeface="ＭＳ Ｐゴシック" charset="-128"/>
              </a:rPr>
              <a:t> with tool…</a:t>
            </a:r>
            <a:endParaRPr lang="is-IS" altLang="en-US" dirty="0">
              <a:ea typeface="ＭＳ Ｐゴシック" charset="-128"/>
            </a:endParaRPr>
          </a:p>
          <a:p>
            <a:pPr marL="914400" lvl="2" indent="0">
              <a:buNone/>
            </a:pPr>
            <a:endParaRPr lang="en-US" altLang="en-US" sz="1200" dirty="0">
              <a:latin typeface="Courier"/>
              <a:ea typeface="ＭＳ Ｐゴシック" charset="-128"/>
            </a:endParaRPr>
          </a:p>
          <a:p>
            <a:pPr marL="914400" lvl="2" indent="0">
              <a:buNone/>
            </a:pPr>
            <a:r>
              <a:rPr lang="en-US" altLang="en-US" dirty="0" err="1">
                <a:latin typeface="Courier"/>
                <a:ea typeface="ＭＳ Ｐゴシック" charset="-128"/>
              </a:rPr>
              <a:t>pylint</a:t>
            </a:r>
            <a:r>
              <a:rPr lang="en-US" altLang="en-US" dirty="0">
                <a:latin typeface="Courier"/>
                <a:ea typeface="ＭＳ Ｐゴシック" charset="-128"/>
              </a:rPr>
              <a:t> &lt;filename.py&gt;</a:t>
            </a:r>
          </a:p>
          <a:p>
            <a:pPr lvl="2"/>
            <a:r>
              <a:rPr lang="en-US" altLang="en-US" dirty="0">
                <a:latin typeface="+mj-lt"/>
                <a:ea typeface="ＭＳ Ｐゴシック" charset="-128"/>
              </a:rPr>
              <a:t>e.g. </a:t>
            </a:r>
            <a:r>
              <a:rPr lang="en-US" altLang="en-US" dirty="0">
                <a:latin typeface="Courier"/>
                <a:ea typeface="ＭＳ Ｐゴシック" charset="-128"/>
              </a:rPr>
              <a:t>python_demo_1.py</a:t>
            </a:r>
          </a:p>
          <a:p>
            <a:pPr lvl="2"/>
            <a:endParaRPr lang="en-US" altLang="en-US" dirty="0">
              <a:latin typeface="Courier"/>
              <a:ea typeface="ＭＳ Ｐゴシック" charset="-128"/>
            </a:endParaRPr>
          </a:p>
          <a:p>
            <a:pPr marL="914400" lvl="2" indent="0">
              <a:buNone/>
            </a:pPr>
            <a:r>
              <a:rPr lang="en-US" altLang="en-US" dirty="0" err="1">
                <a:latin typeface="Courier"/>
                <a:ea typeface="ＭＳ Ｐゴシック" charset="-128"/>
              </a:rPr>
              <a:t>pylint</a:t>
            </a:r>
            <a:r>
              <a:rPr lang="en-US" altLang="en-US" dirty="0">
                <a:latin typeface="Courier"/>
                <a:ea typeface="ＭＳ Ｐゴシック" charset="-128"/>
              </a:rPr>
              <a:t> &lt;directory with .</a:t>
            </a:r>
            <a:r>
              <a:rPr lang="en-US" altLang="en-US" dirty="0" err="1">
                <a:latin typeface="Courier"/>
                <a:ea typeface="ＭＳ Ｐゴシック" charset="-128"/>
              </a:rPr>
              <a:t>py</a:t>
            </a:r>
            <a:r>
              <a:rPr lang="en-US" altLang="en-US" dirty="0">
                <a:latin typeface="Courier"/>
                <a:ea typeface="ＭＳ Ｐゴシック" charset="-128"/>
              </a:rPr>
              <a:t> files&gt;</a:t>
            </a:r>
          </a:p>
          <a:p>
            <a:pPr lvl="2"/>
            <a:r>
              <a:rPr lang="en-US" altLang="en-US" dirty="0">
                <a:latin typeface="+mj-lt"/>
                <a:ea typeface="ＭＳ Ｐゴシック" charset="-128"/>
              </a:rPr>
              <a:t>e.g. </a:t>
            </a:r>
            <a:r>
              <a:rPr lang="en-US" altLang="en-US" dirty="0">
                <a:latin typeface="Courier"/>
                <a:ea typeface="ＭＳ Ｐゴシック" charset="-128"/>
              </a:rPr>
              <a:t>python </a:t>
            </a:r>
            <a:r>
              <a:rPr lang="en-US" altLang="en-US" dirty="0" err="1">
                <a:latin typeface="Courier"/>
                <a:ea typeface="ＭＳ Ｐゴシック" charset="-128"/>
              </a:rPr>
              <a:t>mypackage</a:t>
            </a:r>
            <a:endParaRPr lang="en-US" altLang="en-US" dirty="0">
              <a:latin typeface="Courier"/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Getting’ some style</a:t>
            </a:r>
          </a:p>
        </p:txBody>
      </p:sp>
    </p:spTree>
    <p:extLst>
      <p:ext uri="{BB962C8B-B14F-4D97-AF65-F5344CB8AC3E}">
        <p14:creationId xmlns:p14="http://schemas.microsoft.com/office/powerpoint/2010/main" val="3685918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521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Other ways to check your style: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Many editors support real time style checking!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Visual Studio Code (</a:t>
            </a:r>
            <a:r>
              <a:rPr lang="en-US" altLang="en-US" b="1" dirty="0">
                <a:ea typeface="ＭＳ Ｐゴシック" charset="-128"/>
              </a:rPr>
              <a:t>DEMO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Atom (</a:t>
            </a:r>
            <a:r>
              <a:rPr lang="en-US" altLang="en-US" b="1" dirty="0">
                <a:ea typeface="ＭＳ Ｐゴシック" charset="-128"/>
              </a:rPr>
              <a:t>discontinued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Most default Jupyter notebook setups </a:t>
            </a:r>
            <a:r>
              <a:rPr lang="en-US" altLang="en-US" b="1" dirty="0">
                <a:ea typeface="ＭＳ Ｐゴシック" charset="-128"/>
              </a:rPr>
              <a:t>do not </a:t>
            </a:r>
            <a:r>
              <a:rPr lang="en-US" altLang="en-US" dirty="0">
                <a:ea typeface="ＭＳ Ｐゴシック" charset="-128"/>
              </a:rPr>
              <a:t>offer style checking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Know  and use style until it becomes muscle memory!</a:t>
            </a:r>
            <a:endParaRPr lang="en-US" altLang="en-US" sz="1800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b="1" dirty="0">
                <a:solidFill>
                  <a:srgbClr val="FF0000"/>
                </a:solidFill>
                <a:ea typeface="ＭＳ Ｐゴシック" charset="-128"/>
              </a:rPr>
              <a:t>Ask a friend</a:t>
            </a:r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Ask a friend?</a:t>
            </a:r>
          </a:p>
        </p:txBody>
      </p:sp>
    </p:spTree>
    <p:extLst>
      <p:ext uri="{BB962C8B-B14F-4D97-AF65-F5344CB8AC3E}">
        <p14:creationId xmlns:p14="http://schemas.microsoft.com/office/powerpoint/2010/main" val="24898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D910-5857-43C9-B3F0-3B1D3089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0F70-7AB7-410A-8359-BA0D0544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Curl down the example file from the syllabus</a:t>
            </a:r>
            <a:endParaRPr lang="en-US" sz="2000" dirty="0">
              <a:latin typeface="Courier"/>
            </a:endParaRPr>
          </a:p>
          <a:p>
            <a:r>
              <a:rPr lang="en-US" dirty="0"/>
              <a:t>Try each tool, skipping </a:t>
            </a:r>
            <a:r>
              <a:rPr lang="en-US" sz="2600" dirty="0" err="1">
                <a:latin typeface="Courier"/>
              </a:rPr>
              <a:t>pycodestyle</a:t>
            </a:r>
            <a:r>
              <a:rPr lang="en-US" dirty="0"/>
              <a:t> for now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</a:rPr>
              <a:t>flake8 python_demo_1.py</a:t>
            </a:r>
          </a:p>
          <a:p>
            <a:pPr marL="457200" lvl="1" indent="0">
              <a:buNone/>
            </a:pPr>
            <a:endParaRPr lang="en-US" dirty="0">
              <a:latin typeface="Courier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Look at the errors / warnings….</a:t>
            </a: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 err="1">
                <a:latin typeface="Courier"/>
              </a:rPr>
              <a:t>pylint</a:t>
            </a:r>
            <a:r>
              <a:rPr lang="en-US" dirty="0">
                <a:latin typeface="Courier"/>
              </a:rPr>
              <a:t> python_demo_1.py</a:t>
            </a:r>
          </a:p>
          <a:p>
            <a:pPr marL="457200" lvl="1" indent="0">
              <a:buNone/>
            </a:pPr>
            <a:endParaRPr lang="en-US" dirty="0">
              <a:latin typeface="Courier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Use your editor to fix the errors using </a:t>
            </a:r>
            <a:r>
              <a:rPr lang="en-US" dirty="0" err="1">
                <a:latin typeface="Courier"/>
              </a:rPr>
              <a:t>pylint</a:t>
            </a:r>
            <a:r>
              <a:rPr lang="en-US" dirty="0">
                <a:latin typeface="+mj-lt"/>
              </a:rPr>
              <a:t> as your guide. Try to get above 8/10.</a:t>
            </a:r>
          </a:p>
        </p:txBody>
      </p:sp>
    </p:spTree>
    <p:extLst>
      <p:ext uri="{BB962C8B-B14F-4D97-AF65-F5344CB8AC3E}">
        <p14:creationId xmlns:p14="http://schemas.microsoft.com/office/powerpoint/2010/main" val="3733787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D910-5857-43C9-B3F0-3B1D3089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0F70-7AB7-410A-8359-BA0D0544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Curl down the example file from the syllabus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python_demo_2.py</a:t>
            </a:r>
          </a:p>
          <a:p>
            <a:r>
              <a:rPr lang="en-US" dirty="0"/>
              <a:t>Now run black on the file, e.g.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black python_demo_2.py</a:t>
            </a:r>
          </a:p>
          <a:p>
            <a:r>
              <a:rPr lang="en-US" dirty="0"/>
              <a:t>Compare the two files, e.g.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diff python_demo_1.py python_demo_2.py</a:t>
            </a:r>
          </a:p>
        </p:txBody>
      </p:sp>
    </p:spTree>
    <p:extLst>
      <p:ext uri="{BB962C8B-B14F-4D97-AF65-F5344CB8AC3E}">
        <p14:creationId xmlns:p14="http://schemas.microsoft.com/office/powerpoint/2010/main" val="4206469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C65F-4CC3-4F5D-B9D1-1BB77541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3766-B855-41B3-89B1-C37A091C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slide intentionally left blank</a:t>
            </a:r>
          </a:p>
        </p:txBody>
      </p:sp>
    </p:spTree>
    <p:extLst>
      <p:ext uri="{BB962C8B-B14F-4D97-AF65-F5344CB8AC3E}">
        <p14:creationId xmlns:p14="http://schemas.microsoft.com/office/powerpoint/2010/main" val="688995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Elements of Programming Style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458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i="1" dirty="0">
                <a:ea typeface="ＭＳ Ｐゴシック" charset="-128"/>
              </a:rPr>
              <a:t>Choose variable names that won’t be confused.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39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7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How you name functions, classes, and variables can have a huge impact on readability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2058821-5108-DF4D-A59E-96D40021E552}" type="slidenum">
              <a:rPr lang="en-US" altLang="en-US" sz="1800"/>
              <a:pPr eaLnBrk="1" hangingPunct="1"/>
              <a:t>36</a:t>
            </a:fld>
            <a:endParaRPr lang="en-US" altLang="en-US" sz="180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14675" y="626427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1718"/>
            <a:ext cx="9144000" cy="39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7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Avoid the following variable names: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Lower case L (l)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Upper case O (O)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Upper case I (I)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There are unacceptable, terrible, and awful.  Why?</a:t>
            </a:r>
          </a:p>
          <a:p>
            <a:pPr lvl="3"/>
            <a:r>
              <a:rPr lang="en-US" altLang="en-US" dirty="0">
                <a:ea typeface="ＭＳ Ｐゴシック" charset="-128"/>
              </a:rPr>
              <a:t>Can be confused with 1 and 0 in some fonts</a:t>
            </a:r>
          </a:p>
          <a:p>
            <a:pPr lvl="3"/>
            <a:r>
              <a:rPr lang="en-US" altLang="en-US" dirty="0">
                <a:ea typeface="ＭＳ Ｐゴシック" charset="-128"/>
              </a:rPr>
              <a:t>Can be confused with each other (i.e. I and l)</a:t>
            </a:r>
          </a:p>
        </p:txBody>
      </p:sp>
    </p:spTree>
    <p:extLst>
      <p:ext uri="{BB962C8B-B14F-4D97-AF65-F5344CB8AC3E}">
        <p14:creationId xmlns:p14="http://schemas.microsoft.com/office/powerpoint/2010/main" val="13567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Module names should be short, lowercase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Underscores are OK if it helps with readability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Package names should be short, lowercase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Underscores are frowned upon and people will speak disparagingly behind your back if you use them</a:t>
            </a:r>
          </a:p>
        </p:txBody>
      </p:sp>
    </p:spTree>
    <p:extLst>
      <p:ext uri="{BB962C8B-B14F-4D97-AF65-F5344CB8AC3E}">
        <p14:creationId xmlns:p14="http://schemas.microsoft.com/office/powerpoint/2010/main" val="266124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Class names should be in </a:t>
            </a:r>
            <a:r>
              <a:rPr lang="en-US" altLang="en-US" dirty="0" err="1">
                <a:ea typeface="ＭＳ Ｐゴシック" charset="-128"/>
              </a:rPr>
              <a:t>CapWords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 err="1">
                <a:ea typeface="ＭＳ Ｐゴシック" charset="-128"/>
              </a:rPr>
              <a:t>SoNamedBecauseItUsesCapsForFirstLetterInEachWord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Also known as </a:t>
            </a:r>
            <a:r>
              <a:rPr lang="en-US" altLang="en-US" dirty="0" err="1">
                <a:ea typeface="ＭＳ Ｐゴシック" charset="-128"/>
              </a:rPr>
              <a:t>CamelCase</a:t>
            </a:r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Notice no underscore!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Much hate on the internet for</a:t>
            </a:r>
          </a:p>
          <a:p>
            <a:pPr marL="914400" lvl="2" indent="0">
              <a:buNone/>
            </a:pPr>
            <a:r>
              <a:rPr lang="en-US" altLang="en-US" dirty="0">
                <a:ea typeface="ＭＳ Ｐゴシック" charset="-128"/>
              </a:rPr>
              <a:t>			</a:t>
            </a:r>
            <a:r>
              <a:rPr lang="en-US" altLang="en-US" dirty="0" err="1">
                <a:ea typeface="ＭＳ Ｐゴシック" charset="-128"/>
              </a:rPr>
              <a:t>Camel_Case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946400"/>
            <a:ext cx="2743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Python Style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521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There isn’t only one ‘style’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Most common: PEP8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Python Enhancement Proposal #8</a:t>
            </a:r>
          </a:p>
          <a:p>
            <a:pPr lvl="2"/>
            <a:r>
              <a:rPr lang="en-US" altLang="en-US" dirty="0">
                <a:latin typeface="+mj-lt"/>
                <a:ea typeface="Courier New" charset="0"/>
                <a:cs typeface="Courier New" charset="0"/>
                <a:hlinkClick r:id="rId3"/>
              </a:rPr>
              <a:t>https://www.python.org/dev/peps/pep-0008/</a:t>
            </a:r>
            <a:endParaRPr lang="en-US" altLang="en-US" dirty="0">
              <a:latin typeface="+mj-lt"/>
              <a:ea typeface="Courier New" charset="0"/>
              <a:cs typeface="Courier New" charset="0"/>
            </a:endParaRPr>
          </a:p>
          <a:p>
            <a:pPr lvl="2"/>
            <a:endParaRPr lang="en-US" altLang="en-US" dirty="0">
              <a:latin typeface="+mj-lt"/>
              <a:ea typeface="Courier New" charset="0"/>
              <a:cs typeface="Courier New" charset="0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Google Python Style Guide</a:t>
            </a:r>
          </a:p>
          <a:p>
            <a:pPr lvl="2"/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Python is the main dynamic language used at Google. This style guide is a list of dos and don’ts for Python programs.</a:t>
            </a:r>
            <a:endParaRPr lang="en-US" i="1" dirty="0"/>
          </a:p>
          <a:p>
            <a:pPr lvl="2"/>
            <a:r>
              <a:rPr lang="en-US" altLang="en-US" dirty="0">
                <a:ea typeface="ＭＳ Ｐゴシック" charset="-128"/>
              </a:rPr>
              <a:t>“More complete” PEP8</a:t>
            </a:r>
          </a:p>
          <a:p>
            <a:pPr lvl="2"/>
            <a:r>
              <a:rPr lang="en-US" altLang="en-US" dirty="0">
                <a:ea typeface="ＭＳ Ｐゴシック" charset="-128"/>
                <a:hlinkClick r:id="rId4"/>
              </a:rPr>
              <a:t>https://google.github.io/styleguide/pyguide.html</a:t>
            </a:r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074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What naming convention should I use for exceptions?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922" y="3048000"/>
            <a:ext cx="4002156" cy="2675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411480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6007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Functions</a:t>
            </a:r>
          </a:p>
          <a:p>
            <a:pPr lvl="2"/>
            <a:r>
              <a:rPr lang="en-US" dirty="0"/>
              <a:t>Lowercase, with words separated by underscores as necessary to improve readability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 err="1">
                <a:ea typeface="ＭＳ Ｐゴシック" charset="-128"/>
              </a:rPr>
              <a:t>mixedCase</a:t>
            </a:r>
            <a:r>
              <a:rPr lang="en-US" altLang="en-US" dirty="0">
                <a:ea typeface="ＭＳ Ｐゴシック" charset="-128"/>
              </a:rPr>
              <a:t> is permitted if that is the prevailing style (some legacy pieces of Python used this style)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Easy habit to fall into</a:t>
            </a:r>
            <a:r>
              <a:rPr lang="is-IS" altLang="en-US" dirty="0">
                <a:ea typeface="ＭＳ Ｐゴシック" charset="-128"/>
              </a:rPr>
              <a:t>… Very common in style guides for other languages, e.g. R</a:t>
            </a:r>
          </a:p>
          <a:p>
            <a:pPr lvl="3"/>
            <a:r>
              <a:rPr lang="is-IS" altLang="en-US" dirty="0">
                <a:ea typeface="ＭＳ Ｐゴシック" charset="-128"/>
              </a:rPr>
              <a:t>If this is your thing, then be consistent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760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2058282"/>
            <a:ext cx="5556250" cy="3697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1850" y="5925234"/>
            <a:ext cx="290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https://goo.gl/o57K7g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7466" y="121920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Why be consistent from day 1?</a:t>
            </a:r>
          </a:p>
        </p:txBody>
      </p:sp>
    </p:spTree>
    <p:extLst>
      <p:ext uri="{BB962C8B-B14F-4D97-AF65-F5344CB8AC3E}">
        <p14:creationId xmlns:p14="http://schemas.microsoft.com/office/powerpoint/2010/main" val="8676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550026"/>
            <a:ext cx="4876800" cy="3365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3048000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551288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3802932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3299644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4054576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4306220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4557864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4809508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76800" y="5061152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5312796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5564438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Programming Style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Functions</a:t>
            </a:r>
          </a:p>
          <a:p>
            <a:pPr lvl="1"/>
            <a:r>
              <a:rPr lang="en-US" altLang="en-US">
                <a:ea typeface="ＭＳ Ｐゴシック" charset="-128"/>
              </a:rPr>
              <a:t>Where units matter, append them…</a:t>
            </a:r>
          </a:p>
          <a:p>
            <a:pPr lvl="2"/>
            <a:r>
              <a:rPr lang="en-US" altLang="en-US">
                <a:ea typeface="ＭＳ Ｐゴシック" charset="-128"/>
              </a:rPr>
              <a:t>Variable names also</a:t>
            </a:r>
          </a:p>
          <a:p>
            <a:pPr lvl="2"/>
            <a:r>
              <a:rPr lang="en-US" altLang="en-US">
                <a:ea typeface="ＭＳ Ｐゴシック" charset="-128"/>
              </a:rPr>
              <a:t>Things go wrong…</a:t>
            </a:r>
          </a:p>
          <a:p>
            <a:pPr lvl="3"/>
            <a:r>
              <a:rPr lang="en-US" altLang="en-US">
                <a:ea typeface="ＭＳ Ｐゴシック" charset="-128"/>
              </a:rPr>
              <a:t>Mars Climate Orbiter</a:t>
            </a:r>
          </a:p>
        </p:txBody>
      </p:sp>
      <p:pic>
        <p:nvPicPr>
          <p:cNvPr id="829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2590800"/>
            <a:ext cx="3302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Box 3"/>
          <p:cNvSpPr txBox="1">
            <a:spLocks noChangeArrowheads="1"/>
          </p:cNvSpPr>
          <p:nvPr/>
        </p:nvSpPr>
        <p:spPr bwMode="auto">
          <a:xfrm>
            <a:off x="1362075" y="3911600"/>
            <a:ext cx="3505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… on September 23, 1999, communication with the spacecraft was lost as the spacecraft went into orbital insertion, due to ground-based computer software which produced output in non-SI units of pound-seconds (lbf×s) instead of the metric units of newton-seconds (N×s) </a:t>
            </a:r>
            <a:r>
              <a:rPr lang="en-US" altLang="en-US" sz="1400" u="sng">
                <a:solidFill>
                  <a:srgbClr val="000000"/>
                </a:solidFill>
              </a:rPr>
              <a:t>specified in the contract between NASA and Lockheed</a:t>
            </a:r>
            <a:r>
              <a:rPr lang="en-US" altLang="en-US" sz="140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en-US" altLang="en-US" sz="1400"/>
              <a:t>	 - Wikipedia</a:t>
            </a:r>
          </a:p>
        </p:txBody>
      </p:sp>
      <p:sp>
        <p:nvSpPr>
          <p:cNvPr id="82951" name="TextBox 4"/>
          <p:cNvSpPr txBox="1">
            <a:spLocks noChangeArrowheads="1"/>
          </p:cNvSpPr>
          <p:nvPr/>
        </p:nvSpPr>
        <p:spPr bwMode="auto">
          <a:xfrm>
            <a:off x="5422900" y="5588000"/>
            <a:ext cx="326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655.2 million dollar mistake!</a:t>
            </a:r>
          </a:p>
        </p:txBody>
      </p:sp>
    </p:spTree>
    <p:extLst>
      <p:ext uri="{BB962C8B-B14F-4D97-AF65-F5344CB8AC3E}">
        <p14:creationId xmlns:p14="http://schemas.microsoft.com/office/powerpoint/2010/main" val="2028873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Global variables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These shouldn’t be truly global, just global to a module’s namespace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Function variables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Function / method arguments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All the above use lower case with words separated by underscores</a:t>
            </a:r>
          </a:p>
        </p:txBody>
      </p:sp>
    </p:spTree>
    <p:extLst>
      <p:ext uri="{BB962C8B-B14F-4D97-AF65-F5344CB8AC3E}">
        <p14:creationId xmlns:p14="http://schemas.microsoft.com/office/powerpoint/2010/main" val="1800843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Constants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What is a constant?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Some examples of where you might use constants?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Python has no specific capability for making a variable constant; all variables are </a:t>
            </a:r>
            <a:r>
              <a:rPr lang="en-US" altLang="en-US" dirty="0" err="1">
                <a:ea typeface="ＭＳ Ｐゴシック" charset="-128"/>
              </a:rPr>
              <a:t>reassignable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To indicate a variable is a constant, use all CAPS, e.g.</a:t>
            </a: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962400"/>
            <a:ext cx="702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b="1" dirty="0"/>
              <a:t>6.0221409e+23           </a:t>
            </a:r>
            <a:r>
              <a:rPr lang="ro-RO" sz="2400" b="1" dirty="0"/>
              <a:t>6.67408 × 10</a:t>
            </a:r>
            <a:r>
              <a:rPr lang="ro-RO" sz="2400" b="1" baseline="30000" dirty="0"/>
              <a:t>-11</a:t>
            </a:r>
            <a:r>
              <a:rPr lang="ro-RO" sz="2400" b="1" dirty="0"/>
              <a:t> m</a:t>
            </a:r>
            <a:r>
              <a:rPr lang="ro-RO" sz="2400" b="1" baseline="30000" dirty="0"/>
              <a:t>3</a:t>
            </a:r>
            <a:r>
              <a:rPr lang="ro-RO" sz="2400" b="1" dirty="0"/>
              <a:t> kg</a:t>
            </a:r>
            <a:r>
              <a:rPr lang="ro-RO" sz="2400" b="1" baseline="30000" dirty="0"/>
              <a:t>-1</a:t>
            </a:r>
            <a:r>
              <a:rPr lang="ro-RO" sz="2400" b="1" dirty="0"/>
              <a:t> s</a:t>
            </a:r>
            <a:r>
              <a:rPr lang="ro-RO" sz="2400" b="1" baseline="30000" dirty="0"/>
              <a:t>-2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8" y="1878013"/>
            <a:ext cx="8204200" cy="280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224" y="5235273"/>
            <a:ext cx="5048501" cy="10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Constants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Remember this ugly mess?  What could be a constant?</a:t>
            </a: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2058821-5108-DF4D-A59E-96D40021E552}" type="slidenum">
              <a:rPr lang="en-US" altLang="en-US" sz="1800"/>
              <a:pPr eaLnBrk="1" hangingPunct="1"/>
              <a:t>47</a:t>
            </a:fld>
            <a:endParaRPr lang="en-US" altLang="en-US" sz="180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14675" y="6264275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1718"/>
            <a:ext cx="9144000" cy="39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31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Naming conventions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When naming functions and variables</a:t>
            </a:r>
            <a:r>
              <a:rPr lang="is-IS" altLang="en-US" dirty="0">
                <a:ea typeface="ＭＳ Ｐゴシック" charset="-128"/>
              </a:rPr>
              <a:t>…</a:t>
            </a:r>
          </a:p>
          <a:p>
            <a:pPr lvl="2"/>
            <a:r>
              <a:rPr lang="is-IS" altLang="en-US" dirty="0">
                <a:ea typeface="ＭＳ Ｐゴシック" charset="-128"/>
              </a:rPr>
              <a:t>Be consistent about pluralization / type I</a:t>
            </a:r>
            <a:r>
              <a:rPr lang="en-US" altLang="en-US" dirty="0">
                <a:ea typeface="ＭＳ Ｐゴシック" charset="-128"/>
              </a:rPr>
              <a:t>d</a:t>
            </a:r>
            <a:r>
              <a:rPr lang="is-IS" altLang="en-US" dirty="0">
                <a:ea typeface="ＭＳ Ｐゴシック" charset="-128"/>
              </a:rPr>
              <a:t>s</a:t>
            </a:r>
          </a:p>
          <a:p>
            <a:pPr lvl="2"/>
            <a:endParaRPr lang="is-IS" altLang="en-US" dirty="0">
              <a:ea typeface="ＭＳ Ｐゴシック" charset="-128"/>
            </a:endParaRPr>
          </a:p>
          <a:p>
            <a:pPr lvl="2"/>
            <a:endParaRPr lang="is-IS" altLang="en-US" dirty="0">
              <a:ea typeface="ＭＳ Ｐゴシック" charset="-128"/>
            </a:endParaRPr>
          </a:p>
          <a:p>
            <a:pPr lvl="2"/>
            <a:endParaRPr lang="is-IS" altLang="en-US" dirty="0">
              <a:ea typeface="ＭＳ Ｐゴシック" charset="-128"/>
            </a:endParaRPr>
          </a:p>
          <a:p>
            <a:pPr lvl="2"/>
            <a:endParaRPr lang="is-IS" altLang="en-US" dirty="0">
              <a:ea typeface="ＭＳ Ｐゴシック" charset="-128"/>
            </a:endParaRPr>
          </a:p>
          <a:p>
            <a:pPr lvl="2"/>
            <a:r>
              <a:rPr lang="is-IS" altLang="en-US" dirty="0">
                <a:ea typeface="ＭＳ Ｐゴシック" charset="-128"/>
              </a:rPr>
              <a:t>Which do you prefer and why?</a:t>
            </a:r>
          </a:p>
          <a:p>
            <a:pPr lvl="2"/>
            <a:r>
              <a:rPr lang="is-IS" altLang="en-US" dirty="0">
                <a:ea typeface="ＭＳ Ｐゴシック" charset="-128"/>
              </a:rPr>
              <a:t>Given your choise for the above, what would I name a variable that contained a collection of times? </a:t>
            </a:r>
            <a:r>
              <a:rPr lang="en-US" altLang="en-US" dirty="0">
                <a:ea typeface="ＭＳ Ｐゴシック" charset="-128"/>
              </a:rPr>
              <a:t>U</a:t>
            </a:r>
            <a:r>
              <a:rPr lang="is-IS" altLang="en-US" dirty="0">
                <a:ea typeface="ＭＳ Ｐゴシック" charset="-128"/>
              </a:rPr>
              <a:t>sers? 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3149600"/>
            <a:ext cx="3467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There is a lot more detail in the PEP8 spec (on the syllabus)</a:t>
            </a:r>
            <a:r>
              <a:rPr lang="is-IS" altLang="en-US" dirty="0">
                <a:ea typeface="ＭＳ Ｐゴシック" charset="-128"/>
              </a:rPr>
              <a:t>… E.g.  Why is this not only bad style but potentially buggy?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3657600"/>
            <a:ext cx="4495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Put some color in your style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Tools for checking the style adherence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Many editors allow you to color your code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Sublime, Atom, vim, Visual Studio Code</a:t>
            </a:r>
            <a:endParaRPr lang="en-US" altLang="en-US" sz="2200" dirty="0">
              <a:latin typeface="Courier New" charset="0"/>
              <a:ea typeface="ＭＳ Ｐゴシック" charset="-128"/>
              <a:cs typeface="Courier New" charset="0"/>
            </a:endParaRPr>
          </a:p>
          <a:p>
            <a:pPr lvl="1"/>
            <a:r>
              <a:rPr lang="en-US" altLang="en-US" dirty="0">
                <a:latin typeface="+mj-lt"/>
                <a:ea typeface="ＭＳ Ｐゴシック" charset="-128"/>
                <a:cs typeface="Courier New" charset="0"/>
              </a:rPr>
              <a:t>Turn this ON if it isn’t already!</a:t>
            </a:r>
            <a:endParaRPr lang="en-US" altLang="en-US" dirty="0">
              <a:latin typeface="+mj-lt"/>
              <a:ea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EC5C4-7BFE-444B-8878-EDC1FA6A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391174"/>
            <a:ext cx="8115300" cy="34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Correct version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2411413"/>
            <a:ext cx="4064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Programming Recommendations</a:t>
            </a:r>
          </a:p>
          <a:p>
            <a:pPr lvl="1"/>
            <a:r>
              <a:rPr lang="en-US" dirty="0"/>
              <a:t>This section is highly recommended</a:t>
            </a:r>
          </a:p>
          <a:p>
            <a:pPr lvl="1"/>
            <a:r>
              <a:rPr lang="en-US" altLang="en-US" dirty="0">
                <a:ea typeface="ＭＳ Ｐゴシック" charset="-128"/>
                <a:hlinkClick r:id="rId3"/>
              </a:rPr>
              <a:t>https://www.python.org/dev/peps/pep-0008/#id46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E.g. </a:t>
            </a:r>
            <a:r>
              <a:rPr lang="en-US" dirty="0"/>
              <a:t>Use ''.</a:t>
            </a:r>
            <a:r>
              <a:rPr lang="en-US" dirty="0" err="1"/>
              <a:t>startswith</a:t>
            </a:r>
            <a:r>
              <a:rPr lang="en-US" dirty="0"/>
              <a:t>() and ''.</a:t>
            </a:r>
            <a:r>
              <a:rPr lang="en-US" dirty="0" err="1"/>
              <a:t>endswith</a:t>
            </a:r>
            <a:r>
              <a:rPr lang="en-US" dirty="0"/>
              <a:t>() instead of string slicing to check for prefixes or suffixes.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E.g. </a:t>
            </a:r>
            <a:r>
              <a:rPr lang="en-US" dirty="0"/>
              <a:t>For sequences, (strings, lists, tuples), use the fact that empty sequences are false.</a:t>
            </a:r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95800"/>
            <a:ext cx="4038600" cy="27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868" y="4495800"/>
            <a:ext cx="3644900" cy="25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807075"/>
            <a:ext cx="21209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868" y="5805905"/>
            <a:ext cx="2679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9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1327150"/>
            <a:ext cx="5956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5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1327150"/>
            <a:ext cx="5956300" cy="42037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429000" y="1219200"/>
            <a:ext cx="2057400" cy="1600200"/>
          </a:xfrm>
          <a:prstGeom prst="line">
            <a:avLst/>
          </a:prstGeom>
          <a:ln w="1016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29000" y="1219200"/>
            <a:ext cx="2057400" cy="1600200"/>
          </a:xfrm>
          <a:prstGeom prst="line">
            <a:avLst/>
          </a:prstGeom>
          <a:ln w="1016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21415" y="2967335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1621490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Two types</a:t>
            </a:r>
          </a:p>
          <a:p>
            <a:pPr lvl="1"/>
            <a:r>
              <a:rPr lang="en-US" altLang="en-US">
                <a:ea typeface="ＭＳ Ｐゴシック" charset="-128"/>
              </a:rPr>
              <a:t>Code readers</a:t>
            </a:r>
          </a:p>
          <a:p>
            <a:pPr lvl="2"/>
            <a:r>
              <a:rPr lang="en-US" altLang="en-US">
                <a:ea typeface="ＭＳ Ｐゴシック" charset="-128"/>
              </a:rPr>
              <a:t>What the code is doing and why</a:t>
            </a:r>
          </a:p>
          <a:p>
            <a:pPr lvl="3"/>
            <a:r>
              <a:rPr lang="en-US" altLang="en-US">
                <a:ea typeface="ＭＳ Ｐゴシック" charset="-128"/>
              </a:rPr>
              <a:t>E.g.</a:t>
            </a:r>
          </a:p>
          <a:p>
            <a:pPr lvl="3"/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Users</a:t>
            </a:r>
          </a:p>
          <a:p>
            <a:pPr lvl="2"/>
            <a:r>
              <a:rPr lang="en-US" altLang="en-US">
                <a:ea typeface="ＭＳ Ｐゴシック" charset="-128"/>
              </a:rPr>
              <a:t>How to use your code</a:t>
            </a:r>
          </a:p>
          <a:p>
            <a:pPr lvl="3"/>
            <a:r>
              <a:rPr lang="en-US" altLang="en-US">
                <a:ea typeface="ＭＳ Ｐゴシック" charset="-128"/>
              </a:rPr>
              <a:t>E.g.</a:t>
            </a:r>
          </a:p>
        </p:txBody>
      </p:sp>
      <p:sp>
        <p:nvSpPr>
          <p:cNvPr id="133125" name="TextBox 1"/>
          <p:cNvSpPr txBox="1">
            <a:spLocks noChangeArrowheads="1"/>
          </p:cNvSpPr>
          <p:nvPr/>
        </p:nvSpPr>
        <p:spPr bwMode="auto">
          <a:xfrm flipH="1">
            <a:off x="2971800" y="32258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Code comments</a:t>
            </a:r>
          </a:p>
        </p:txBody>
      </p:sp>
      <p:sp>
        <p:nvSpPr>
          <p:cNvPr id="133126" name="TextBox 6"/>
          <p:cNvSpPr txBox="1">
            <a:spLocks noChangeArrowheads="1"/>
          </p:cNvSpPr>
          <p:nvPr/>
        </p:nvSpPr>
        <p:spPr bwMode="auto">
          <a:xfrm flipH="1">
            <a:off x="3352800" y="4826000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README.md</a:t>
            </a:r>
          </a:p>
        </p:txBody>
      </p:sp>
    </p:spTree>
    <p:extLst>
      <p:ext uri="{BB962C8B-B14F-4D97-AF65-F5344CB8AC3E}">
        <p14:creationId xmlns:p14="http://schemas.microsoft.com/office/powerpoint/2010/main" val="732654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.md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.md files are Markdown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Markdown is a lightweight text formatting language for producing mildly styled text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Ubiquitous (</a:t>
            </a:r>
            <a:r>
              <a:rPr lang="en-US" altLang="en-US" dirty="0" err="1">
                <a:ea typeface="ＭＳ Ｐゴシック" charset="-128"/>
              </a:rPr>
              <a:t>github.io</a:t>
            </a:r>
            <a:r>
              <a:rPr lang="en-US" altLang="en-US" dirty="0">
                <a:ea typeface="ＭＳ Ｐゴシック" charset="-128"/>
              </a:rPr>
              <a:t>, </a:t>
            </a:r>
            <a:r>
              <a:rPr lang="en-US" altLang="en-US" dirty="0" err="1">
                <a:ea typeface="ＭＳ Ｐゴシック" charset="-128"/>
              </a:rPr>
              <a:t>README.md</a:t>
            </a:r>
            <a:r>
              <a:rPr lang="en-US" altLang="en-US" dirty="0">
                <a:ea typeface="ＭＳ Ｐゴシック" charset="-128"/>
              </a:rPr>
              <a:t>, etc.)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E.g.  Google markdown editor browser</a:t>
            </a:r>
          </a:p>
          <a:p>
            <a:pPr lvl="2"/>
            <a:r>
              <a:rPr lang="en-US" altLang="en-US" dirty="0">
                <a:ea typeface="ＭＳ Ｐゴシック" charset="-128"/>
                <a:hlinkClick r:id="rId3"/>
              </a:rPr>
              <a:t>http://dillinger.io</a:t>
            </a:r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444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>
                <a:ea typeface="ＭＳ Ｐゴシック" charset="-128"/>
              </a:rPr>
              <a:t>Make the comments easy to read</a:t>
            </a:r>
          </a:p>
          <a:p>
            <a:pPr lvl="1"/>
            <a:r>
              <a:rPr lang="en-US" altLang="en-US">
                <a:ea typeface="ＭＳ Ｐゴシック" charset="-128"/>
              </a:rPr>
              <a:t>Write the comments in English</a:t>
            </a:r>
          </a:p>
          <a:p>
            <a:pPr lvl="1"/>
            <a:r>
              <a:rPr lang="en-US" altLang="en-US">
                <a:ea typeface="ＭＳ Ｐゴシック" charset="-128"/>
              </a:rPr>
              <a:t>Discuss the function parameters and results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pic>
        <p:nvPicPr>
          <p:cNvPr id="139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868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5462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>
                <a:ea typeface="ＭＳ Ｐゴシック" charset="-128"/>
              </a:rPr>
              <a:t>Don’t comment bad code, rewrite it!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pPr lvl="1"/>
            <a:endParaRPr lang="en-US" altLang="en-US">
              <a:ea typeface="ＭＳ Ｐゴシック" charset="-128"/>
            </a:endParaRPr>
          </a:p>
          <a:p>
            <a:pPr lvl="1">
              <a:buFont typeface="Arial" charset="0"/>
              <a:buNone/>
            </a:pPr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>
                <a:ea typeface="ＭＳ Ｐゴシック" charset="-128"/>
              </a:rPr>
              <a:t>Then comment it</a:t>
            </a:r>
          </a:p>
        </p:txBody>
      </p:sp>
      <p:pic>
        <p:nvPicPr>
          <p:cNvPr id="141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552700"/>
            <a:ext cx="8610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62475"/>
            <a:ext cx="5676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Some languages have special function headers</a:t>
            </a:r>
          </a:p>
        </p:txBody>
      </p:sp>
    </p:spTree>
    <p:extLst>
      <p:ext uri="{BB962C8B-B14F-4D97-AF65-F5344CB8AC3E}">
        <p14:creationId xmlns:p14="http://schemas.microsoft.com/office/powerpoint/2010/main" val="1815164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PEP8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Inline comments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Comments inline with the code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Generally unnecessary (as above)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Inhibit readability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675" y="2895600"/>
            <a:ext cx="3530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3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dirty="0">
                <a:ea typeface="ＭＳ Ｐゴシック" charset="-128"/>
              </a:rPr>
              <a:t>No, sorry!</a:t>
            </a:r>
            <a:br>
              <a:rPr lang="en-US" altLang="en-US" sz="3200" dirty="0">
                <a:ea typeface="ＭＳ Ｐゴシック" charset="-128"/>
              </a:rPr>
            </a:br>
            <a:r>
              <a:rPr lang="en-US" altLang="en-US" sz="3200" dirty="0">
                <a:ea typeface="ＭＳ Ｐゴシック" charset="-128"/>
              </a:rPr>
              <a:t>Those colors just don’t work together.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Play with the colors a bit…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What does your brain do when you see something like below?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A2CCA-FC24-4C85-9BFF-88182AD9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1179"/>
            <a:ext cx="9144000" cy="2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534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Wrong comments are bugs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When updating code, don’t forget to update the comments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514600"/>
            <a:ext cx="7429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Don’t insult the reader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If they are reading your code… they aren’t that dumb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Corollary: don’t comment every line!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743200"/>
            <a:ext cx="71755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Documentation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Don’t comment every line!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800"/>
            <a:ext cx="8166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3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PEP8</a:t>
            </a:r>
          </a:p>
        </p:txBody>
      </p:sp>
      <p:sp>
        <p:nvSpPr>
          <p:cNvPr id="16998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Good comments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Comments should be sentences.  They should end with a period.  There should be a space between the # and the first word of a comment.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dirty="0"/>
              <a:t>You should use two spaces after a sentence-ending period. (Easy for those of a certain age)</a:t>
            </a:r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3352800"/>
            <a:ext cx="85471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06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 0257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a typeface="ＭＳ Ｐゴシック" charset="-128"/>
              </a:rPr>
              <a:t>Docstrings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String literal as the first statement in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Modules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Functions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Classes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charset="-128"/>
                <a:hlinkClick r:id="rId3"/>
              </a:rPr>
              <a:t>  https://www.python.org/dev/peps/pep-0257/</a:t>
            </a:r>
            <a:endParaRPr lang="en-US" altLang="en-US" dirty="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" y="4749800"/>
            <a:ext cx="80645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3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 0257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a typeface="ＭＳ Ｐゴシック" charset="-128"/>
              </a:rPr>
              <a:t>Docstrings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They are triple quoted strings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What kind of quotes to use?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They can be processed by the </a:t>
            </a:r>
            <a:r>
              <a:rPr lang="en-US" altLang="en-US" i="1" dirty="0" err="1">
                <a:ea typeface="ＭＳ Ｐゴシック" charset="-128"/>
              </a:rPr>
              <a:t>docutils</a:t>
            </a:r>
            <a:r>
              <a:rPr lang="en-US" altLang="en-US" dirty="0">
                <a:ea typeface="ＭＳ Ｐゴシック" charset="-128"/>
              </a:rPr>
              <a:t> package into HTML, </a:t>
            </a:r>
            <a:r>
              <a:rPr lang="en-US" altLang="en-US" dirty="0" err="1">
                <a:ea typeface="ＭＳ Ｐゴシック" charset="-128"/>
              </a:rPr>
              <a:t>LaTeX</a:t>
            </a:r>
            <a:r>
              <a:rPr lang="en-US" altLang="en-US" dirty="0">
                <a:ea typeface="ＭＳ Ｐゴシック" charset="-128"/>
              </a:rPr>
              <a:t>, etc. for high quality code documentation (that makes you look smart).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They should be phrases (end in period).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3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 0257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a typeface="ＭＳ Ｐゴシック" charset="-128"/>
              </a:rPr>
              <a:t>Docstrings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Multiline </a:t>
            </a:r>
            <a:r>
              <a:rPr lang="en-US" altLang="en-US" dirty="0" err="1">
                <a:ea typeface="ＭＳ Ｐゴシック" charset="-128"/>
              </a:rPr>
              <a:t>docstrings</a:t>
            </a:r>
            <a:r>
              <a:rPr lang="en-US" altLang="en-US" dirty="0">
                <a:ea typeface="ＭＳ Ｐゴシック" charset="-128"/>
              </a:rPr>
              <a:t> are more of the norm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616200"/>
            <a:ext cx="8458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6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 0257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a typeface="ＭＳ Ｐゴシック" charset="-128"/>
              </a:rPr>
              <a:t>Docstrings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For scripts intended to be called from the command line, the </a:t>
            </a:r>
            <a:r>
              <a:rPr lang="en-US" altLang="en-US" dirty="0" err="1">
                <a:ea typeface="ＭＳ Ｐゴシック" charset="-128"/>
              </a:rPr>
              <a:t>docstring</a:t>
            </a:r>
            <a:r>
              <a:rPr lang="en-US" altLang="en-US" dirty="0">
                <a:ea typeface="ＭＳ Ｐゴシック" charset="-128"/>
              </a:rPr>
              <a:t> at the top of the file should be a usage message for the script.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3505200"/>
            <a:ext cx="7708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3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 0257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a typeface="ＭＳ Ｐゴシック" charset="-128"/>
              </a:rPr>
              <a:t>Docstrings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For modules and packages, </a:t>
            </a:r>
            <a:r>
              <a:rPr lang="en-US" dirty="0"/>
              <a:t>list the classes, exceptions and functions (and any other objects) that are exported by the module, with a one-line summary of each. 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Looking at </a:t>
            </a:r>
            <a:r>
              <a:rPr lang="en-US" altLang="en-US" dirty="0" err="1">
                <a:ea typeface="ＭＳ Ｐゴシック" charset="-128"/>
              </a:rPr>
              <a:t>scikit</a:t>
            </a:r>
            <a:r>
              <a:rPr lang="en-US" altLang="en-US" dirty="0">
                <a:ea typeface="ＭＳ Ｐゴシック" charset="-128"/>
              </a:rPr>
              <a:t> learn and </a:t>
            </a:r>
            <a:r>
              <a:rPr lang="en-US" altLang="en-US" dirty="0" err="1">
                <a:ea typeface="ＭＳ Ｐゴシック" charset="-128"/>
              </a:rPr>
              <a:t>seaborn</a:t>
            </a:r>
            <a:r>
              <a:rPr lang="en-US" altLang="en-US" dirty="0">
                <a:ea typeface="ＭＳ Ｐゴシック" charset="-128"/>
              </a:rPr>
              <a:t> (as examples) this didn’t seem to be the norm.  However,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285237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hlinkClick r:id="rId3"/>
              </a:rPr>
              <a:t>https://github.com/numpy/numpy/blob/master/numpy/__init__.py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22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Documentation / PEP 0257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>
                <a:ea typeface="ＭＳ Ｐゴシック" charset="-128"/>
              </a:rPr>
              <a:t>Docstrings</a:t>
            </a:r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b="1" dirty="0">
                <a:ea typeface="ＭＳ Ｐゴシック" charset="-128"/>
              </a:rPr>
              <a:t>Most importantly</a:t>
            </a:r>
            <a:r>
              <a:rPr lang="is-IS" altLang="en-US" b="1" dirty="0">
                <a:ea typeface="ＭＳ Ｐゴシック" charset="-128"/>
              </a:rPr>
              <a:t>… </a:t>
            </a:r>
            <a:r>
              <a:rPr lang="is-IS" altLang="en-US" dirty="0">
                <a:ea typeface="ＭＳ Ｐゴシック" charset="-128"/>
              </a:rPr>
              <a:t>For functions and methods, </a:t>
            </a:r>
            <a:r>
              <a:rPr lang="en-US" dirty="0"/>
              <a:t>it should summarize its behavior and document its arguments, return value(s), </a:t>
            </a:r>
            <a:r>
              <a:rPr lang="en-US" dirty="0">
                <a:solidFill>
                  <a:srgbClr val="FF0000"/>
                </a:solidFill>
              </a:rPr>
              <a:t>side effects</a:t>
            </a:r>
            <a:r>
              <a:rPr lang="en-US" dirty="0"/>
              <a:t>, exceptions raised.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Example from </a:t>
            </a:r>
            <a:r>
              <a:rPr lang="en-US" altLang="en-US" dirty="0" err="1">
                <a:ea typeface="ＭＳ Ｐゴシック" charset="-128"/>
              </a:rPr>
              <a:t>scikit</a:t>
            </a:r>
            <a:r>
              <a:rPr lang="en-US" altLang="en-US" dirty="0">
                <a:ea typeface="ＭＳ Ｐゴシック" charset="-128"/>
              </a:rPr>
              <a:t> learn: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953000"/>
            <a:ext cx="8848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https://github.com/scikit-learn/scikit-learn/blob/master/sklearn/cluster/dbscan_.py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5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dirty="0">
                <a:ea typeface="ＭＳ Ｐゴシック" charset="-128"/>
              </a:rPr>
              <a:t>No, sorry!</a:t>
            </a:r>
            <a:br>
              <a:rPr lang="en-US" altLang="en-US" sz="3200" dirty="0">
                <a:ea typeface="ＭＳ Ｐゴシック" charset="-128"/>
              </a:rPr>
            </a:br>
            <a:r>
              <a:rPr lang="en-US" altLang="en-US" sz="3200" dirty="0">
                <a:ea typeface="ＭＳ Ｐゴシック" charset="-128"/>
              </a:rPr>
              <a:t>Those colors just don’t work together.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Play with the colors a bit…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Your colors should never be set so that code comments are “diminished in value”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1026" name="Picture 2" descr="929 BEST Sad Panda IMAGES, STOCK PHOTOS &amp;amp; VECTORS | Adobe Stock">
            <a:extLst>
              <a:ext uri="{FF2B5EF4-FFF2-40B4-BE49-F238E27FC236}">
                <a16:creationId xmlns:a16="http://schemas.microsoft.com/office/drawing/2014/main" id="{9ED1EEAA-015A-469E-919B-623A8645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5436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5E80FB7-8297-4111-B874-03184B67793F}"/>
              </a:ext>
            </a:extLst>
          </p:cNvPr>
          <p:cNvSpPr/>
          <p:nvPr/>
        </p:nvSpPr>
        <p:spPr>
          <a:xfrm>
            <a:off x="4125951" y="3289610"/>
            <a:ext cx="2319454" cy="1382751"/>
          </a:xfrm>
          <a:prstGeom prst="wedgeRectCallout">
            <a:avLst>
              <a:gd name="adj1" fmla="val -77083"/>
              <a:gd name="adj2" fmla="val 294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one values my code comments.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I’m sad.</a:t>
            </a:r>
          </a:p>
        </p:txBody>
      </p:sp>
    </p:spTree>
    <p:extLst>
      <p:ext uri="{BB962C8B-B14F-4D97-AF65-F5344CB8AC3E}">
        <p14:creationId xmlns:p14="http://schemas.microsoft.com/office/powerpoint/2010/main" val="4229985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Homework 4, in class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Clone your homework 3 submission</a:t>
            </a:r>
          </a:p>
          <a:p>
            <a:r>
              <a:rPr lang="en-US" altLang="en-US" dirty="0">
                <a:ea typeface="ＭＳ Ｐゴシック" charset="-128"/>
              </a:rPr>
              <a:t>Copy the *.</a:t>
            </a:r>
            <a:r>
              <a:rPr lang="en-US" altLang="en-US" dirty="0" err="1">
                <a:ea typeface="ＭＳ Ｐゴシック" charset="-128"/>
              </a:rPr>
              <a:t>py</a:t>
            </a:r>
            <a:r>
              <a:rPr lang="en-US" altLang="en-US" dirty="0">
                <a:ea typeface="ＭＳ Ｐゴシック" charset="-128"/>
              </a:rPr>
              <a:t> (only these files) to the hw4 submission</a:t>
            </a:r>
          </a:p>
          <a:p>
            <a:r>
              <a:rPr lang="en-US" altLang="en-US" dirty="0">
                <a:ea typeface="ＭＳ Ｐゴシック" charset="-128"/>
              </a:rPr>
              <a:t>Write doc strings at the top of each .</a:t>
            </a:r>
            <a:r>
              <a:rPr lang="en-US" altLang="en-US" dirty="0" err="1">
                <a:ea typeface="ＭＳ Ｐゴシック" charset="-128"/>
              </a:rPr>
              <a:t>py</a:t>
            </a:r>
            <a:r>
              <a:rPr lang="en-US" altLang="en-US" dirty="0">
                <a:ea typeface="ＭＳ Ｐゴシック" charset="-128"/>
              </a:rPr>
              <a:t> file (module docstrings)</a:t>
            </a:r>
          </a:p>
          <a:p>
            <a:r>
              <a:rPr lang="en-US" altLang="en-US" dirty="0">
                <a:ea typeface="ＭＳ Ｐゴシック" charset="-128"/>
              </a:rPr>
              <a:t>Write doc strings at the top of each function (function docstrings)</a:t>
            </a:r>
          </a:p>
          <a:p>
            <a:r>
              <a:rPr lang="en-US" altLang="en-US" dirty="0">
                <a:ea typeface="ＭＳ Ｐゴシック" charset="-128"/>
              </a:rPr>
              <a:t>Get a </a:t>
            </a:r>
            <a:r>
              <a:rPr lang="en-US" altLang="en-US" dirty="0" err="1">
                <a:ea typeface="ＭＳ Ｐゴシック" charset="-128"/>
              </a:rPr>
              <a:t>pylint</a:t>
            </a:r>
            <a:r>
              <a:rPr lang="en-US" altLang="en-US" dirty="0">
                <a:ea typeface="ＭＳ Ｐゴシック" charset="-128"/>
              </a:rPr>
              <a:t> score &gt; 8.0 (and save it)</a:t>
            </a:r>
          </a:p>
        </p:txBody>
      </p:sp>
    </p:spTree>
    <p:extLst>
      <p:ext uri="{BB962C8B-B14F-4D97-AF65-F5344CB8AC3E}">
        <p14:creationId xmlns:p14="http://schemas.microsoft.com/office/powerpoint/2010/main" val="125666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521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Indentation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Python uses “whitespace” in its syntax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pPr lvl="1"/>
            <a:r>
              <a:rPr lang="en-US" altLang="en-US" dirty="0">
                <a:ea typeface="ＭＳ Ｐゴシック" charset="-128"/>
              </a:rPr>
              <a:t>Four spaces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Most editors can be set to convert a tab that you type to four spaces in the file</a:t>
            </a:r>
          </a:p>
          <a:p>
            <a:pPr lvl="2"/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What about lines that wrap? Two options</a:t>
            </a:r>
            <a:r>
              <a:rPr lang="is-IS" altLang="en-US" dirty="0">
                <a:ea typeface="ＭＳ Ｐゴシック" charset="-128"/>
              </a:rPr>
              <a:t>…</a:t>
            </a:r>
            <a:endParaRPr lang="en-US" altLang="en-US" dirty="0">
              <a:ea typeface="ＭＳ Ｐゴシック" charset="-128"/>
            </a:endParaRPr>
          </a:p>
          <a:p>
            <a:pPr lvl="3"/>
            <a:r>
              <a:rPr lang="en-US" altLang="en-US" dirty="0">
                <a:ea typeface="ＭＳ Ｐゴシック" charset="-128"/>
              </a:rPr>
              <a:t>Wrap and indent to opening of </a:t>
            </a:r>
            <a:r>
              <a:rPr lang="en-US" altLang="en-US" dirty="0" err="1">
                <a:ea typeface="ＭＳ Ｐゴシック" charset="-128"/>
              </a:rPr>
              <a:t>parens</a:t>
            </a:r>
            <a:endParaRPr lang="en-US" altLang="en-US" dirty="0">
              <a:ea typeface="ＭＳ Ｐゴシック" charset="-128"/>
            </a:endParaRPr>
          </a:p>
          <a:p>
            <a:pPr lvl="3"/>
            <a:r>
              <a:rPr lang="en-US" altLang="en-US" dirty="0">
                <a:ea typeface="ＭＳ Ｐゴシック" charset="-128"/>
              </a:rPr>
              <a:t>Hanging indent (put nothing after </a:t>
            </a:r>
            <a:r>
              <a:rPr lang="en-US" altLang="en-US" dirty="0" err="1">
                <a:ea typeface="ＭＳ Ｐゴシック" charset="-128"/>
              </a:rPr>
              <a:t>parens</a:t>
            </a:r>
            <a:r>
              <a:rPr lang="en-US" altLang="en-US" dirty="0">
                <a:ea typeface="ＭＳ Ｐゴシック" charset="-128"/>
              </a:rPr>
              <a:t> and indent only once)</a:t>
            </a:r>
          </a:p>
        </p:txBody>
      </p:sp>
    </p:spTree>
    <p:extLst>
      <p:ext uri="{BB962C8B-B14F-4D97-AF65-F5344CB8AC3E}">
        <p14:creationId xmlns:p14="http://schemas.microsoft.com/office/powerpoint/2010/main" val="27616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PEP8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Indentation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2362200"/>
            <a:ext cx="77597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3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16599</TotalTime>
  <Words>2420</Words>
  <Application>Microsoft Office PowerPoint</Application>
  <PresentationFormat>On-screen Show (4:3)</PresentationFormat>
  <Paragraphs>501</Paragraphs>
  <Slides>70</Slides>
  <Notes>66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Calibri</vt:lpstr>
      <vt:lpstr>Arial</vt:lpstr>
      <vt:lpstr>-apple-system</vt:lpstr>
      <vt:lpstr>Courier New</vt:lpstr>
      <vt:lpstr>Courier</vt:lpstr>
      <vt:lpstr>Office Theme</vt:lpstr>
      <vt:lpstr>Elements of Programming Style</vt:lpstr>
      <vt:lpstr>Programming Style</vt:lpstr>
      <vt:lpstr>Style</vt:lpstr>
      <vt:lpstr>Python Style</vt:lpstr>
      <vt:lpstr>Put some color in your style</vt:lpstr>
      <vt:lpstr>No, sorry! Those colors just don’t work together.</vt:lpstr>
      <vt:lpstr>No, sorry! Those colors just don’t work together.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Remember this mess?</vt:lpstr>
      <vt:lpstr>Tools for style checking</vt:lpstr>
      <vt:lpstr>Checking yourself out in the mirror</vt:lpstr>
      <vt:lpstr>Checking yourself out in the mirror</vt:lpstr>
      <vt:lpstr>Getting’ some style</vt:lpstr>
      <vt:lpstr>Ask a friend?</vt:lpstr>
      <vt:lpstr>Let’s play! </vt:lpstr>
      <vt:lpstr>Let’s play! </vt:lpstr>
      <vt:lpstr>PowerPoint Presentation</vt:lpstr>
      <vt:lpstr>Elements of Programming Style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Programming Style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PEP8</vt:lpstr>
      <vt:lpstr>Documentation</vt:lpstr>
      <vt:lpstr>Documentation</vt:lpstr>
      <vt:lpstr>Documentation</vt:lpstr>
      <vt:lpstr>Documentation</vt:lpstr>
      <vt:lpstr>Documentation</vt:lpstr>
      <vt:lpstr>Documentation / PEP8</vt:lpstr>
      <vt:lpstr>Documentation</vt:lpstr>
      <vt:lpstr>Documentation</vt:lpstr>
      <vt:lpstr>Documentation</vt:lpstr>
      <vt:lpstr>Documentation / PEP8</vt:lpstr>
      <vt:lpstr>Documentation / PEP 0257</vt:lpstr>
      <vt:lpstr>Documentation / PEP 0257</vt:lpstr>
      <vt:lpstr>Documentation / PEP 0257</vt:lpstr>
      <vt:lpstr>Documentation / PEP 0257</vt:lpstr>
      <vt:lpstr>Documentation / PEP 0257</vt:lpstr>
      <vt:lpstr>Documentation / PEP 0257</vt:lpstr>
      <vt:lpstr>Homework 4, in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Beck</dc:creator>
  <cp:lastModifiedBy>David A Beck</cp:lastModifiedBy>
  <cp:revision>575</cp:revision>
  <dcterms:created xsi:type="dcterms:W3CDTF">2015-01-21T04:58:27Z</dcterms:created>
  <dcterms:modified xsi:type="dcterms:W3CDTF">2023-02-16T21:40:42Z</dcterms:modified>
</cp:coreProperties>
</file>